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6" r:id="rId5"/>
    <p:sldId id="277" r:id="rId6"/>
    <p:sldId id="263" r:id="rId7"/>
    <p:sldId id="279" r:id="rId8"/>
    <p:sldId id="278" r:id="rId9"/>
    <p:sldId id="267" r:id="rId10"/>
    <p:sldId id="259" r:id="rId11"/>
    <p:sldId id="280" r:id="rId12"/>
    <p:sldId id="281" r:id="rId13"/>
    <p:sldId id="265" r:id="rId14"/>
    <p:sldId id="282" r:id="rId1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C6E"/>
    <a:srgbClr val="E9AEFC"/>
    <a:srgbClr val="A12FA1"/>
    <a:srgbClr val="CC66FF"/>
    <a:srgbClr val="CC0099"/>
    <a:srgbClr val="CC00CC"/>
    <a:srgbClr val="FF66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0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AA7C5-D380-4ADB-A74F-320B41DEB0CC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A0E36-E766-4A2B-B820-6EC5AB7A67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80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0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96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160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8C5CD-7FA2-DAE6-9ACA-221EB3A0A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C52D54-000F-C076-1230-11CEAC956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37C227-A059-4221-82EE-A51E5068C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2969D6-B8AC-0B88-3216-E6E4ACA65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819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4B02E-463D-361A-F9B4-FBFFC5F9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6D9E59-8DFF-0A8E-A6E4-4B1673550C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7E1EF6-284D-D4FF-A446-D53E479A6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6D7835-8BC7-8F61-186D-799715C78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8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29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91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9B5F6-4F24-9786-35AF-914AF69C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C034EC-B054-81B0-EFE3-6F150FCA35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8D904C-74DE-DF47-FDEC-9C63AE308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F75A9E-4959-0EE5-6030-73FF9F6CE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93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A0E36-E766-4A2B-B820-6EC5AB7A67C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6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39.jp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3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1.png"/><Relationship Id="rId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2382" y="0"/>
            <a:ext cx="9336381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92383" y="0"/>
            <a:ext cx="933638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5081282" y="1656929"/>
            <a:ext cx="1827322" cy="18273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4670655" y="1253894"/>
            <a:ext cx="2619501" cy="263339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36235" y="2243715"/>
            <a:ext cx="6000297" cy="71434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4000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软件测试与维护</a:t>
            </a:r>
            <a:endParaRPr lang="en-US" altLang="zh-CN" sz="4000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  <a:p>
            <a:pPr algn="ctr">
              <a:lnSpc>
                <a:spcPct val="135000"/>
              </a:lnSpc>
            </a:pPr>
            <a:r>
              <a:rPr lang="zh-CN" altLang="en-US" sz="4000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大作业展示</a:t>
            </a:r>
            <a:endParaRPr sz="4000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3431" y="1191810"/>
            <a:ext cx="1611515" cy="6525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2283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</a:p>
          <a:p>
            <a:pPr algn="ctr">
              <a:lnSpc>
                <a:spcPct val="97500"/>
              </a:lnSpc>
            </a:pPr>
            <a:r>
              <a:rPr sz="2283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-202</a:t>
            </a:r>
            <a:r>
              <a:rPr lang="en-US" sz="2283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5</a:t>
            </a:r>
            <a:r>
              <a:rPr sz="2283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C6C105-A267-B457-7233-506E5A478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4255617" y="842212"/>
            <a:ext cx="3449573" cy="34567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D15A0FC-A96B-FA65-04EB-E3E66A9DB9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0" y="1674570"/>
            <a:ext cx="3155324" cy="12416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937208" y="911017"/>
            <a:ext cx="5834067" cy="30217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270802" y="278043"/>
            <a:ext cx="487143" cy="486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15317" y="322352"/>
            <a:ext cx="398112" cy="39811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6898" y="333178"/>
            <a:ext cx="1927444" cy="391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827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故障注入与监控</a:t>
            </a:r>
            <a:endParaRPr sz="1827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1073" y="402994"/>
            <a:ext cx="446600" cy="23682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499"/>
              </a:lnSpc>
            </a:pPr>
            <a:r>
              <a:rPr sz="1657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</a:t>
            </a:r>
            <a:r>
              <a:rPr lang="en-US" sz="1657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3</a:t>
            </a:r>
            <a:endParaRPr sz="1657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D00E92-80B6-E15F-D90D-4A60A7656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2E9BF5E-0E50-2A70-5031-41B8E5B5E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349" y="2015904"/>
            <a:ext cx="3233308" cy="1706689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974BBB2F-3C2A-C179-0622-D3E066300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349" y="662168"/>
            <a:ext cx="3233308" cy="789729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B1E601A8-455B-57D1-9B6B-E5C17B58B842}"/>
              </a:ext>
            </a:extLst>
          </p:cNvPr>
          <p:cNvSpPr txBox="1"/>
          <p:nvPr/>
        </p:nvSpPr>
        <p:spPr>
          <a:xfrm>
            <a:off x="150804" y="11764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故障注入分析</a:t>
            </a:r>
          </a:p>
        </p:txBody>
      </p:sp>
      <p:sp>
        <p:nvSpPr>
          <p:cNvPr id="90" name="Rectangle 2">
            <a:extLst>
              <a:ext uri="{FF2B5EF4-FFF2-40B4-BE49-F238E27FC236}">
                <a16:creationId xmlns:a16="http://schemas.microsoft.com/office/drawing/2014/main" id="{E1219B3E-BD89-1623-79CA-B320AFC0C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073" y="1610425"/>
            <a:ext cx="4370037" cy="172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</a:rPr>
              <a:t>资源波动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</a:rPr>
              <a:t>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/>
              </a:rPr>
              <a:t>CPU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/>
              </a:rPr>
              <a:t>短时冲高、磁盘写入突发、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/>
              </a:rPr>
              <a:t>I/O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Inter"/>
              </a:rPr>
              <a:t>耗时增加</a:t>
            </a:r>
            <a:r>
              <a:rPr lang="zh-CN" altLang="en-US" sz="1200" dirty="0">
                <a:solidFill>
                  <a:schemeClr val="bg1"/>
                </a:solidFill>
                <a:ea typeface="Inter"/>
              </a:rPr>
              <a:t>，属于</a:t>
            </a:r>
            <a:r>
              <a:rPr lang="en-US" altLang="zh-CN" sz="1200" dirty="0">
                <a:solidFill>
                  <a:schemeClr val="bg1"/>
                </a:solidFill>
                <a:ea typeface="Inter"/>
              </a:rPr>
              <a:t>Pod </a:t>
            </a:r>
            <a:r>
              <a:rPr lang="zh-CN" altLang="en-US" sz="1200" dirty="0">
                <a:solidFill>
                  <a:schemeClr val="bg1"/>
                </a:solidFill>
                <a:ea typeface="Inter"/>
              </a:rPr>
              <a:t>中断</a:t>
            </a:r>
            <a:r>
              <a:rPr lang="en-US" altLang="zh-CN" sz="1200" dirty="0">
                <a:solidFill>
                  <a:schemeClr val="bg1"/>
                </a:solidFill>
                <a:ea typeface="Inter"/>
              </a:rPr>
              <a:t>+</a:t>
            </a:r>
            <a:r>
              <a:rPr lang="zh-CN" altLang="en-US" sz="1200" dirty="0">
                <a:solidFill>
                  <a:schemeClr val="bg1"/>
                </a:solidFill>
                <a:ea typeface="Inter"/>
              </a:rPr>
              <a:t>重启类故障的资源特征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b="1" dirty="0">
                <a:solidFill>
                  <a:schemeClr val="bg1"/>
                </a:solidFill>
              </a:rPr>
              <a:t>临界瓶颈</a:t>
            </a:r>
            <a:r>
              <a:rPr lang="zh-CN" altLang="en-US" sz="1200" dirty="0">
                <a:solidFill>
                  <a:schemeClr val="bg1"/>
                </a:solidFill>
              </a:rPr>
              <a:t>：内存、网络带宽等关键指标均在安全阈值内，说明系统具备基础韧性，未因单次故障引发级联崩溃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优化方向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：可针对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I/O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和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CPU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短时高峰分别做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I/O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隔离和并行任务限制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E29CACA8-0A0E-D4A4-5DB1-F459104D5E6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0" y="4518976"/>
            <a:ext cx="9144000" cy="624524"/>
          </a:xfrm>
          <a:prstGeom prst="rect">
            <a:avLst/>
          </a:prstGeom>
        </p:spPr>
      </p:pic>
      <p:sp>
        <p:nvSpPr>
          <p:cNvPr id="98" name="文本框 97">
            <a:extLst>
              <a:ext uri="{FF2B5EF4-FFF2-40B4-BE49-F238E27FC236}">
                <a16:creationId xmlns:a16="http://schemas.microsoft.com/office/drawing/2014/main" id="{F059C816-EF2D-D5C6-7A85-3C20133DEF7E}"/>
              </a:ext>
            </a:extLst>
          </p:cNvPr>
          <p:cNvSpPr txBox="1"/>
          <p:nvPr/>
        </p:nvSpPr>
        <p:spPr>
          <a:xfrm>
            <a:off x="5424089" y="1400104"/>
            <a:ext cx="3088253" cy="62452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编写脚本 每</a:t>
            </a:r>
            <a:r>
              <a:rPr lang="en-US" altLang="zh-CN" sz="1000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1~2s</a:t>
            </a:r>
            <a:r>
              <a:rPr lang="zh-CN" altLang="en-US" sz="1000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向随机</a:t>
            </a:r>
            <a:r>
              <a:rPr lang="en-US" altLang="zh-CN" sz="1000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Pod</a:t>
            </a:r>
            <a:r>
              <a:rPr lang="zh-CN" altLang="en-US" sz="1000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注入故障（</a:t>
            </a:r>
            <a:r>
              <a:rPr lang="en-US" altLang="zh-CN" sz="1000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Pod Kill</a:t>
            </a:r>
            <a:r>
              <a:rPr lang="zh-CN" altLang="en-US" sz="1000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）</a:t>
            </a:r>
            <a:endParaRPr sz="1000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D99CF617-4A3A-384B-C9D8-CDE726EAA9C7}"/>
              </a:ext>
            </a:extLst>
          </p:cNvPr>
          <p:cNvSpPr txBox="1"/>
          <p:nvPr/>
        </p:nvSpPr>
        <p:spPr>
          <a:xfrm>
            <a:off x="5424089" y="3595357"/>
            <a:ext cx="3088253" cy="62452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kern="8000" spc="160" dirty="0" err="1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Prometheus+Grafana</a:t>
            </a:r>
            <a:r>
              <a:rPr lang="zh-CN" altLang="en-US" sz="1000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获取各项指标</a:t>
            </a:r>
            <a:endParaRPr sz="1000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31D77-6A1B-C560-052C-E3BB92A51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4DE7CEE-07F4-791D-32F2-5446C728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F800ED-D59A-7368-5574-36ECE6B2FC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/>
        </p:blipFill>
        <p:spPr>
          <a:xfrm>
            <a:off x="0" y="0"/>
            <a:ext cx="9144000" cy="28018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E34EA1-CDF3-98FE-92A6-D4D685B057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2818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A34639-A635-33D8-31C3-6880DB423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99D57D8-7442-E70B-369F-7AF8435FF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325830" y="154728"/>
            <a:ext cx="2194224" cy="21923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993914-9BAB-70B7-2C84-E8CE991FB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D74F0C-7243-0EB6-E937-A7201DDD9DDB}"/>
              </a:ext>
            </a:extLst>
          </p:cNvPr>
          <p:cNvSpPr txBox="1"/>
          <p:nvPr/>
        </p:nvSpPr>
        <p:spPr>
          <a:xfrm>
            <a:off x="2381948" y="2721860"/>
            <a:ext cx="3924202" cy="665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6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异常数据采集与分析</a:t>
            </a:r>
            <a:endParaRPr sz="3106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266E20-A86E-1E24-70B5-2E4133B9CC7D}"/>
              </a:ext>
            </a:extLst>
          </p:cNvPr>
          <p:cNvSpPr txBox="1"/>
          <p:nvPr/>
        </p:nvSpPr>
        <p:spPr>
          <a:xfrm>
            <a:off x="3555121" y="401636"/>
            <a:ext cx="1577856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3004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</a:p>
          <a:p>
            <a:pPr algn="ctr">
              <a:lnSpc>
                <a:spcPct val="97500"/>
              </a:lnSpc>
            </a:pPr>
            <a:r>
              <a:rPr sz="3004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PART0</a:t>
            </a:r>
            <a:r>
              <a:rPr lang="en-US" sz="3004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4</a:t>
            </a:r>
            <a:endParaRPr sz="3004" kern="1000" spc="20" dirty="0">
              <a:solidFill>
                <a:srgbClr val="FFFFFF">
                  <a:alpha val="100000"/>
                </a:srgbClr>
              </a:solidFill>
              <a:latin typeface="Monoton" panose="02010800040101010101" pitchFamily="1" charset="-122"/>
              <a:ea typeface="Monoton" panose="02010800040101010101" pitchFamily="1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3C3CDE-479A-BA44-4B56-F375073C211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7699EAE-70FE-5320-860D-CCAA59903861}"/>
              </a:ext>
            </a:extLst>
          </p:cNvPr>
          <p:cNvSpPr txBox="1"/>
          <p:nvPr/>
        </p:nvSpPr>
        <p:spPr>
          <a:xfrm>
            <a:off x="363188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269" kern="1000" spc="2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READ MORE&gt;&gt;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E36268D-FE2E-9728-B9D6-85F2696214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5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69144-AC5A-DA9D-0F9A-04CBC7F89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F61B61A3-49B6-9594-4A4D-4D3E6087D748}"/>
              </a:ext>
            </a:extLst>
          </p:cNvPr>
          <p:cNvSpPr/>
          <p:nvPr/>
        </p:nvSpPr>
        <p:spPr>
          <a:xfrm>
            <a:off x="3901934" y="3043989"/>
            <a:ext cx="5117430" cy="191199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9AEFC">
                  <a:alpha val="2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208A93-B37E-445D-F144-C7203BA2D886}"/>
              </a:ext>
            </a:extLst>
          </p:cNvPr>
          <p:cNvSpPr/>
          <p:nvPr/>
        </p:nvSpPr>
        <p:spPr>
          <a:xfrm>
            <a:off x="3901935" y="834573"/>
            <a:ext cx="5117430" cy="20310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E9AEFC">
                  <a:alpha val="2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DF69965-ADBF-498F-D64D-05EA2BE4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7" y="1689011"/>
            <a:ext cx="3608857" cy="16625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EB7A86-88A4-30BE-ABAF-A013D02952D5}"/>
              </a:ext>
            </a:extLst>
          </p:cNvPr>
          <p:cNvSpPr txBox="1"/>
          <p:nvPr/>
        </p:nvSpPr>
        <p:spPr>
          <a:xfrm>
            <a:off x="3938651" y="898149"/>
            <a:ext cx="1555604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核心架构与原理</a:t>
            </a:r>
            <a:endParaRPr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480B64-D350-86AA-1915-520A9C832795}"/>
              </a:ext>
            </a:extLst>
          </p:cNvPr>
          <p:cNvSpPr txBox="1"/>
          <p:nvPr/>
        </p:nvSpPr>
        <p:spPr>
          <a:xfrm>
            <a:off x="3938651" y="424179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zh-CN" altLang="en-US" sz="1992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论文介绍</a:t>
            </a:r>
            <a:r>
              <a:rPr lang="en-US" altLang="zh-CN" sz="1992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-USAD</a:t>
            </a:r>
            <a:endParaRPr sz="1992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638577-ABF3-8C51-7445-691E8568F528}"/>
              </a:ext>
            </a:extLst>
          </p:cNvPr>
          <p:cNvSpPr txBox="1"/>
          <p:nvPr/>
        </p:nvSpPr>
        <p:spPr>
          <a:xfrm>
            <a:off x="3594925" y="139762"/>
            <a:ext cx="567674" cy="90206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sz="6313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"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FA9903-4F9D-4EB9-F462-3978BE727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877857F-950D-4AC8-426A-B58B73C46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651" y="1203029"/>
            <a:ext cx="5080713" cy="166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USAD 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由一个编码器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E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和两个解码器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D₁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、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D₂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组成，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Menlo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形成两个共享编码器的自动编码器 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Unicode MS"/>
                <a:ea typeface="Menlo"/>
              </a:rPr>
              <a:t>AE₁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和 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 Unicode MS"/>
                <a:ea typeface="Menlo"/>
              </a:rPr>
              <a:t>AE₂</a:t>
            </a:r>
            <a:endParaRPr lang="en-US" altLang="zh-CN" sz="1100" dirty="0">
              <a:solidFill>
                <a:srgbClr val="0070C0"/>
              </a:solidFill>
              <a:latin typeface="Arial Unicode MS"/>
              <a:ea typeface="Menl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自动编码器训练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AE₁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和 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AE₂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分别学习重建正常输入窗口，最小化重建误差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对抗训练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AE1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生成一种“伪正常”的数据，使得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AE2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无法区分它和真实的正常数据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AE2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提高对数据的识别能力，尽可能区分真实的正常数据和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AE1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的重构数据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66487B2-83BD-540E-8777-0B7D3FAF4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19" y="24456"/>
            <a:ext cx="3026392" cy="17674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9133A0F-F5BE-D557-77B7-9A0618DB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43" y="3351582"/>
            <a:ext cx="2809374" cy="61029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BC9C96A-4173-9B7A-F960-EEBA72ACC356}"/>
              </a:ext>
            </a:extLst>
          </p:cNvPr>
          <p:cNvSpPr txBox="1"/>
          <p:nvPr/>
        </p:nvSpPr>
        <p:spPr>
          <a:xfrm>
            <a:off x="3938651" y="3101561"/>
            <a:ext cx="1555604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异常评分机制</a:t>
            </a:r>
            <a:endParaRPr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E5B3283-A874-4B02-5A2F-19ECCB874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651" y="3245238"/>
            <a:ext cx="4662549" cy="13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Menlo"/>
            </a:endParaRPr>
          </a:p>
          <a:p>
            <a:pPr lvl="0">
              <a:lnSpc>
                <a:spcPct val="15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Arial Unicode MS"/>
                <a:ea typeface="Menlo"/>
              </a:rPr>
              <a:t>AE1</a:t>
            </a:r>
            <a:r>
              <a:rPr lang="zh-CN" altLang="en-US" sz="1100" dirty="0">
                <a:solidFill>
                  <a:srgbClr val="000000"/>
                </a:solidFill>
                <a:latin typeface="Arial Unicode MS"/>
                <a:ea typeface="Menlo"/>
              </a:rPr>
              <a:t>和</a:t>
            </a:r>
            <a:r>
              <a:rPr lang="en-US" altLang="zh-CN" sz="1100" dirty="0">
                <a:solidFill>
                  <a:srgbClr val="000000"/>
                </a:solidFill>
                <a:latin typeface="Arial Unicode MS"/>
                <a:ea typeface="Menlo"/>
              </a:rPr>
              <a:t>AE2</a:t>
            </a:r>
            <a:r>
              <a:rPr lang="zh-CN" altLang="en-US" sz="1100" dirty="0">
                <a:solidFill>
                  <a:srgbClr val="000000"/>
                </a:solidFill>
                <a:latin typeface="Arial Unicode MS"/>
                <a:ea typeface="Menlo"/>
              </a:rPr>
              <a:t>的损失函数</a:t>
            </a:r>
            <a:endParaRPr lang="en-US" altLang="zh-CN" sz="1100" dirty="0">
              <a:solidFill>
                <a:srgbClr val="000000"/>
              </a:solidFill>
              <a:latin typeface="Arial Unicode MS"/>
              <a:ea typeface="Menlo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通过调整 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α 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和 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β 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的比例，可动态平衡检测的 “灵敏度” 与 “精确性”</a:t>
            </a:r>
            <a:r>
              <a:rPr lang="zh-CN" altLang="en-US" sz="1100" dirty="0"/>
              <a:t>，</a:t>
            </a:r>
            <a:endParaRPr lang="en-US" altLang="zh-CN" sz="1100" dirty="0"/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最终通过与阈值的比较，来判断是否为异常部分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9831EBF-8399-FDE5-530D-DE5957942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14" y="4164168"/>
            <a:ext cx="2929503" cy="259521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ADABC419-916E-91EC-0F3F-492F517DF0D2}"/>
              </a:ext>
            </a:extLst>
          </p:cNvPr>
          <p:cNvSpPr/>
          <p:nvPr/>
        </p:nvSpPr>
        <p:spPr>
          <a:xfrm>
            <a:off x="3445625" y="4187765"/>
            <a:ext cx="433137" cy="2123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766BBC66-F161-9DFE-2C44-1F52556E904E}"/>
              </a:ext>
            </a:extLst>
          </p:cNvPr>
          <p:cNvSpPr/>
          <p:nvPr/>
        </p:nvSpPr>
        <p:spPr>
          <a:xfrm>
            <a:off x="3470183" y="3557348"/>
            <a:ext cx="433137" cy="21232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E7C3A2F-6D5D-B559-06E5-1C3CE2A6B57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5000"/>
          </a:blip>
          <a:stretch>
            <a:fillRect/>
          </a:stretch>
        </p:blipFill>
        <p:spPr>
          <a:xfrm>
            <a:off x="-4616" y="0"/>
            <a:ext cx="129557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59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206212" y="-3206209"/>
            <a:ext cx="2731588" cy="9144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-1"/>
            <a:ext cx="9144000" cy="27461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58" y="527987"/>
            <a:ext cx="2826611" cy="41957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292" y="527987"/>
            <a:ext cx="2803616" cy="41616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0946" y="493856"/>
            <a:ext cx="2803616" cy="41616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1BD1529-E47F-A1E5-8BB5-FA1E0C2D4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  <p:pic>
        <p:nvPicPr>
          <p:cNvPr id="6146" name="Picture 2" descr="损失率图像">
            <a:extLst>
              <a:ext uri="{FF2B5EF4-FFF2-40B4-BE49-F238E27FC236}">
                <a16:creationId xmlns:a16="http://schemas.microsoft.com/office/drawing/2014/main" id="{2F3256D3-9B46-9B39-64CE-BD629F196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2" r="7858"/>
          <a:stretch>
            <a:fillRect/>
          </a:stretch>
        </p:blipFill>
        <p:spPr bwMode="auto">
          <a:xfrm>
            <a:off x="3357813" y="677627"/>
            <a:ext cx="2428373" cy="18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准确率图像">
            <a:extLst>
              <a:ext uri="{FF2B5EF4-FFF2-40B4-BE49-F238E27FC236}">
                <a16:creationId xmlns:a16="http://schemas.microsoft.com/office/drawing/2014/main" id="{4F8145E5-4E22-162E-0E6B-E0805AAE4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8052" r="7196" b="1"/>
          <a:stretch>
            <a:fillRect/>
          </a:stretch>
        </p:blipFill>
        <p:spPr bwMode="auto">
          <a:xfrm>
            <a:off x="6037380" y="661564"/>
            <a:ext cx="2470747" cy="192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7FB1F4C-3D33-AA60-1D87-A57E95FDEFD2}"/>
              </a:ext>
            </a:extLst>
          </p:cNvPr>
          <p:cNvSpPr txBox="1"/>
          <p:nvPr/>
        </p:nvSpPr>
        <p:spPr>
          <a:xfrm>
            <a:off x="3939038" y="257708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zh-CN" altLang="en-US" sz="110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损失率变化图像</a:t>
            </a:r>
            <a:endParaRPr sz="110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05D6D8-B700-A6F9-6A86-46F9871A68EF}"/>
              </a:ext>
            </a:extLst>
          </p:cNvPr>
          <p:cNvSpPr txBox="1"/>
          <p:nvPr/>
        </p:nvSpPr>
        <p:spPr>
          <a:xfrm>
            <a:off x="6836975" y="2592737"/>
            <a:ext cx="1011520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zh-CN" altLang="en-US" sz="110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准确率曲线</a:t>
            </a:r>
            <a:endParaRPr sz="110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E8D1C12-CC7A-1F2D-5175-9BA7E53A3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4531" y="2857761"/>
            <a:ext cx="2311655" cy="107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蓝色曲线和黄色曲线分别对应公式中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AE1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与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AE2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，绝对值均稳定在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0.03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，合 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USAD 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预训练阶段 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AE1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适配、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AE2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对抗” 的设计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908EB084-8A90-373D-A51B-C571B7272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970" y="2816786"/>
            <a:ext cx="2311655" cy="107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100" dirty="0"/>
              <a:t>横轴</a:t>
            </a:r>
            <a:r>
              <a:rPr lang="en-US" altLang="zh-CN" sz="1100" dirty="0"/>
              <a:t>-</a:t>
            </a:r>
            <a:r>
              <a:rPr lang="zh-CN" altLang="en-US" sz="1100" dirty="0"/>
              <a:t>假阳性率，纵轴</a:t>
            </a:r>
            <a:r>
              <a:rPr lang="en-US" altLang="zh-CN" sz="1100" dirty="0"/>
              <a:t>-</a:t>
            </a:r>
            <a:r>
              <a:rPr lang="zh-CN" altLang="en-US" sz="1100" dirty="0"/>
              <a:t>真阳性率</a:t>
            </a:r>
            <a:r>
              <a:rPr lang="en-US" altLang="zh-CN" sz="1100" dirty="0"/>
              <a:t>AUC</a:t>
            </a:r>
            <a:r>
              <a:rPr lang="zh-CN" altLang="en-US" sz="1100" dirty="0"/>
              <a:t>（曲线下面积）</a:t>
            </a:r>
            <a:r>
              <a:rPr lang="en-US" altLang="zh-CN" sz="1100" dirty="0"/>
              <a:t>=0.9009</a:t>
            </a:r>
            <a:r>
              <a:rPr lang="zh-CN" altLang="en-US" sz="1100" dirty="0"/>
              <a:t>远高于随机猜测（</a:t>
            </a:r>
            <a:r>
              <a:rPr lang="en-US" altLang="zh-CN" sz="1100" dirty="0"/>
              <a:t>AUC=0.5</a:t>
            </a:r>
            <a:r>
              <a:rPr lang="zh-CN" altLang="en-US" sz="1100" dirty="0"/>
              <a:t>），说明模型能有效区分正常和异常数据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EE1D64D-C9A7-8B8B-9E18-BA70ED8530F5}"/>
              </a:ext>
            </a:extLst>
          </p:cNvPr>
          <p:cNvSpPr txBox="1"/>
          <p:nvPr/>
        </p:nvSpPr>
        <p:spPr>
          <a:xfrm>
            <a:off x="387269" y="189041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en-US" altLang="zh-CN" b="1" kern="1000" spc="20" dirty="0">
                <a:solidFill>
                  <a:schemeClr val="bg1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USAD</a:t>
            </a:r>
            <a:r>
              <a:rPr lang="zh-CN" altLang="en-US" b="1" kern="1000" spc="20" dirty="0">
                <a:solidFill>
                  <a:schemeClr val="bg1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复现结果</a:t>
            </a:r>
            <a:endParaRPr b="1" kern="1000" spc="20" dirty="0">
              <a:solidFill>
                <a:schemeClr val="bg1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AEB98BD-91A2-EA7B-EB63-2DE5BAAD5DA2}"/>
              </a:ext>
            </a:extLst>
          </p:cNvPr>
          <p:cNvSpPr txBox="1"/>
          <p:nvPr/>
        </p:nvSpPr>
        <p:spPr>
          <a:xfrm>
            <a:off x="738251" y="858094"/>
            <a:ext cx="1555604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复现思路</a:t>
            </a:r>
            <a:endParaRPr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BB6989F-CB1B-18CC-C4F0-7CAF70F9EC67}"/>
              </a:ext>
            </a:extLst>
          </p:cNvPr>
          <p:cNvSpPr/>
          <p:nvPr/>
        </p:nvSpPr>
        <p:spPr>
          <a:xfrm>
            <a:off x="800106" y="1249661"/>
            <a:ext cx="2088269" cy="3916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抓取正常状态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异常状态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集群指标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CB486D-F2DE-06AF-5349-5ACDE4394CE7}"/>
              </a:ext>
            </a:extLst>
          </p:cNvPr>
          <p:cNvSpPr/>
          <p:nvPr/>
        </p:nvSpPr>
        <p:spPr>
          <a:xfrm>
            <a:off x="800106" y="1876319"/>
            <a:ext cx="2088269" cy="3916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标记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Attack/Normal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6473758-BAED-6401-EF2A-EB17B7E3573A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844241" y="1641352"/>
            <a:ext cx="0" cy="2349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483B8BD-132D-04DB-2879-93A227CBC518}"/>
              </a:ext>
            </a:extLst>
          </p:cNvPr>
          <p:cNvSpPr/>
          <p:nvPr/>
        </p:nvSpPr>
        <p:spPr>
          <a:xfrm>
            <a:off x="828124" y="2502977"/>
            <a:ext cx="2088269" cy="3916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过滤出模型指定数据格式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913D6F4-A2D4-12B1-381E-261FE15E7BD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872259" y="2268010"/>
            <a:ext cx="0" cy="2349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A266D73F-288A-3585-2760-5928B2F56918}"/>
              </a:ext>
            </a:extLst>
          </p:cNvPr>
          <p:cNvSpPr/>
          <p:nvPr/>
        </p:nvSpPr>
        <p:spPr>
          <a:xfrm>
            <a:off x="834537" y="3130338"/>
            <a:ext cx="2088269" cy="3916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导入模型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F594C46-F4D6-EB1A-B977-1468DB2F3788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878672" y="2895371"/>
            <a:ext cx="0" cy="23496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箭头: 圆角右 36">
            <a:extLst>
              <a:ext uri="{FF2B5EF4-FFF2-40B4-BE49-F238E27FC236}">
                <a16:creationId xmlns:a16="http://schemas.microsoft.com/office/drawing/2014/main" id="{B34EEE6B-45E2-6286-3B57-0242B6E4F4AE}"/>
              </a:ext>
            </a:extLst>
          </p:cNvPr>
          <p:cNvSpPr/>
          <p:nvPr/>
        </p:nvSpPr>
        <p:spPr>
          <a:xfrm flipV="1">
            <a:off x="1757717" y="3616342"/>
            <a:ext cx="1363044" cy="713688"/>
          </a:xfrm>
          <a:prstGeom prst="bentArrow">
            <a:avLst/>
          </a:prstGeom>
          <a:solidFill>
            <a:srgbClr val="7E0C6E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2CEF-7099-13A5-AE95-4BFFAD045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B0B92E4-F439-C528-B2E3-880FA2B13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D47F086-26EE-1C62-EE6B-A7E1C0EA4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5687"/>
            <a:ext cx="9143999" cy="5267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6E9919-AC77-179D-670B-F0688636D7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-55688"/>
            <a:ext cx="9143999" cy="52670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36E7B4-0EF6-5DE0-B318-10946BD25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892301" y="900370"/>
            <a:ext cx="3334978" cy="33419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E0AE88-71F9-C1C9-0AE1-7648B246D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646129" y="1657671"/>
            <a:ext cx="1827322" cy="1827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4C4962-2073-FFB4-85D9-4957DFF76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3250040" y="1254635"/>
            <a:ext cx="2619501" cy="263339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742DA49-E69C-DC1A-2B4E-66C66037836E}"/>
              </a:ext>
            </a:extLst>
          </p:cNvPr>
          <p:cNvSpPr txBox="1"/>
          <p:nvPr/>
        </p:nvSpPr>
        <p:spPr>
          <a:xfrm>
            <a:off x="1559641" y="2065399"/>
            <a:ext cx="6000297" cy="71434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4000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感谢观看</a:t>
            </a:r>
            <a:endParaRPr sz="4000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EDA2CB-5CD5-00A9-BFC7-60D4F3B65BCA}"/>
              </a:ext>
            </a:extLst>
          </p:cNvPr>
          <p:cNvSpPr txBox="1"/>
          <p:nvPr/>
        </p:nvSpPr>
        <p:spPr>
          <a:xfrm>
            <a:off x="3766240" y="1204908"/>
            <a:ext cx="1611515" cy="6525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2283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</a:p>
          <a:p>
            <a:pPr algn="ctr">
              <a:lnSpc>
                <a:spcPct val="97500"/>
              </a:lnSpc>
            </a:pPr>
            <a:r>
              <a:rPr sz="2283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-202</a:t>
            </a:r>
            <a:r>
              <a:rPr lang="en-US" sz="2283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5</a:t>
            </a:r>
            <a:r>
              <a:rPr sz="2283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-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352F39-0A35-99A0-839A-4D7DD256A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4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1008881" y="1481658"/>
            <a:ext cx="2194224" cy="2192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1275422" y="1721861"/>
            <a:ext cx="1705943" cy="17119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93087" y="2529510"/>
            <a:ext cx="912533" cy="54976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sz="2565" kern="2500" spc="5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目录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421087" y="2290459"/>
            <a:ext cx="1414611" cy="23905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673" b="1" kern="1000" spc="20" dirty="0"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Maven Pro Bold" panose="02010800040101010101" pitchFamily="1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154654" y="968556"/>
            <a:ext cx="1466758" cy="2828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19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微服务系统介绍</a:t>
            </a:r>
            <a:endParaRPr sz="1319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294" y="764839"/>
            <a:ext cx="8233" cy="3596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4789" y="873808"/>
            <a:ext cx="413244" cy="41324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538905" y="968556"/>
            <a:ext cx="413244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453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01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54655" y="1864841"/>
            <a:ext cx="1334410" cy="2828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19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项目测试展示</a:t>
            </a:r>
            <a:endParaRPr sz="1319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4789" y="1770093"/>
            <a:ext cx="413244" cy="41324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38905" y="1872848"/>
            <a:ext cx="413244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453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02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54654" y="2868613"/>
            <a:ext cx="1671295" cy="2828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19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故障注入与监控</a:t>
            </a:r>
            <a:endParaRPr sz="1319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4789" y="2773865"/>
            <a:ext cx="413244" cy="41324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534789" y="2876620"/>
            <a:ext cx="413244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453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03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54655" y="3801694"/>
            <a:ext cx="1797626" cy="2828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319" b="1" kern="2500" spc="50" dirty="0">
                <a:solidFill>
                  <a:srgbClr val="FFFFFF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异常数据采集与分析</a:t>
            </a:r>
            <a:endParaRPr sz="1319" b="1" kern="2500" spc="50" dirty="0">
              <a:solidFill>
                <a:srgbClr val="FFFFFF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4789" y="3706946"/>
            <a:ext cx="413244" cy="41324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530564" y="3824539"/>
            <a:ext cx="429925" cy="20773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453" kern="1000" spc="20" dirty="0">
                <a:solidFill>
                  <a:srgbClr val="A4318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04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3AED8F9-7035-F40A-7C9B-1D7751ADD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2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1"/>
          <a:stretch/>
        </p:blipFill>
        <p:spPr>
          <a:xfrm>
            <a:off x="0" y="-163958"/>
            <a:ext cx="9144000" cy="29657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0" y="-163958"/>
            <a:ext cx="9144000" cy="2982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343872" y="151688"/>
            <a:ext cx="2194224" cy="2192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08583" y="2382593"/>
            <a:ext cx="3850105" cy="68174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6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微服务系统介绍</a:t>
            </a:r>
            <a:endParaRPr sz="3106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73277" y="3134894"/>
            <a:ext cx="3535413" cy="25171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lang="en-US" sz="1761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Online-Boutique</a:t>
            </a:r>
            <a:endParaRPr sz="1761" kern="1000" spc="20" dirty="0">
              <a:solidFill>
                <a:srgbClr val="000000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5120" y="401636"/>
            <a:ext cx="1771731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3004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</a:p>
          <a:p>
            <a:pPr algn="ctr">
              <a:lnSpc>
                <a:spcPct val="97500"/>
              </a:lnSpc>
            </a:pPr>
            <a:r>
              <a:rPr sz="3004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</a:t>
            </a:r>
            <a:r>
              <a:rPr lang="en-US" sz="3004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 </a:t>
            </a:r>
            <a:r>
              <a:rPr sz="3004" kern="1000" spc="20" dirty="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01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3188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269" kern="1000" spc="2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READ MORE&gt;&gt;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0A062C9-6A64-77A7-4CBC-717426D58E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FDFF-F04B-D88A-053D-86A7056E6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86E069-E1B5-9F04-3AC9-58F3A828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270802" y="278043"/>
            <a:ext cx="487143" cy="4867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4EC086-10BB-35D7-6DA9-AB7C4691A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15317" y="322352"/>
            <a:ext cx="398112" cy="3981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1F26E40-D262-77C4-1F2E-278946DA9EA3}"/>
              </a:ext>
            </a:extLst>
          </p:cNvPr>
          <p:cNvSpPr txBox="1"/>
          <p:nvPr/>
        </p:nvSpPr>
        <p:spPr>
          <a:xfrm>
            <a:off x="918788" y="396221"/>
            <a:ext cx="2275596" cy="391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827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微服务系统介绍</a:t>
            </a:r>
            <a:endParaRPr sz="1827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3681E4-34DC-B505-8D97-362E8E22A8DF}"/>
              </a:ext>
            </a:extLst>
          </p:cNvPr>
          <p:cNvSpPr txBox="1"/>
          <p:nvPr/>
        </p:nvSpPr>
        <p:spPr>
          <a:xfrm>
            <a:off x="918789" y="254905"/>
            <a:ext cx="1307430" cy="1413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en-US" sz="989" kern="1000" spc="20" dirty="0">
                <a:solidFill>
                  <a:srgbClr val="000000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Online-Boutique</a:t>
            </a:r>
            <a:endParaRPr sz="989" kern="1000" spc="20" dirty="0">
              <a:solidFill>
                <a:srgbClr val="000000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426CBE-9B6A-2B3C-4935-345A7056DD85}"/>
              </a:ext>
            </a:extLst>
          </p:cNvPr>
          <p:cNvSpPr txBox="1"/>
          <p:nvPr/>
        </p:nvSpPr>
        <p:spPr>
          <a:xfrm>
            <a:off x="304124" y="402994"/>
            <a:ext cx="491757" cy="23682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499"/>
              </a:lnSpc>
            </a:pPr>
            <a:r>
              <a:rPr sz="1657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D7942A-15E7-EA15-5241-07CD454D1D93}"/>
              </a:ext>
            </a:extLst>
          </p:cNvPr>
          <p:cNvSpPr txBox="1"/>
          <p:nvPr/>
        </p:nvSpPr>
        <p:spPr>
          <a:xfrm>
            <a:off x="5160760" y="2245553"/>
            <a:ext cx="3386357" cy="176777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B933D5-272E-09D4-69B4-3812B9BCBFFB}"/>
              </a:ext>
            </a:extLst>
          </p:cNvPr>
          <p:cNvSpPr txBox="1"/>
          <p:nvPr/>
        </p:nvSpPr>
        <p:spPr>
          <a:xfrm>
            <a:off x="5275647" y="762010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en-US" sz="1992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Online-Boutique</a:t>
            </a:r>
            <a:endParaRPr sz="1992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86E123-600C-9A0E-F3B6-6C695F733F00}"/>
              </a:ext>
            </a:extLst>
          </p:cNvPr>
          <p:cNvSpPr txBox="1"/>
          <p:nvPr/>
        </p:nvSpPr>
        <p:spPr>
          <a:xfrm>
            <a:off x="4936642" y="250757"/>
            <a:ext cx="567674" cy="90206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sz="6313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"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EDCBC0C-1101-589D-EE57-0E3574616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A82CFB6-3B24-BC21-31DF-CCAF64CE2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83747"/>
            <a:ext cx="9144000" cy="3449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184A62B-BA9F-AD90-820C-E51A6CA1F2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76" y="1130171"/>
            <a:ext cx="8182021" cy="36492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0E637FE-2455-71BD-91D3-9DB76DB0B55F}"/>
              </a:ext>
            </a:extLst>
          </p:cNvPr>
          <p:cNvSpPr txBox="1"/>
          <p:nvPr/>
        </p:nvSpPr>
        <p:spPr>
          <a:xfrm>
            <a:off x="5284651" y="701789"/>
            <a:ext cx="3444807" cy="161046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200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该应用程序是一款基于 </a:t>
            </a:r>
            <a:r>
              <a:rPr lang="en-US" altLang="zh-CN" sz="1200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Web </a:t>
            </a:r>
            <a:r>
              <a:rPr lang="zh-CN" altLang="en-US" sz="1200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的电子商务应用程序，由许多用不同语言编写的微服务组成，这些服务通过</a:t>
            </a:r>
            <a:r>
              <a:rPr lang="en-US" altLang="zh-CN" sz="1200" kern="2500" spc="50" dirty="0" err="1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gRPC</a:t>
            </a:r>
            <a:r>
              <a:rPr lang="zh-CN" altLang="en-US" sz="1200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相互通信</a:t>
            </a:r>
            <a:endParaRPr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57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5E0E8-5F52-D296-0878-419AAC55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64F887A-0F20-6C44-C8E5-639D9281B4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4616" y="0"/>
            <a:ext cx="2377252" cy="51434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F6E107-BC30-A92B-172A-42B09D649B10}"/>
              </a:ext>
            </a:extLst>
          </p:cNvPr>
          <p:cNvSpPr txBox="1"/>
          <p:nvPr/>
        </p:nvSpPr>
        <p:spPr>
          <a:xfrm>
            <a:off x="4036179" y="118964"/>
            <a:ext cx="1268385" cy="56948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lang="zh-CN" altLang="en-US" sz="2000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技术特点</a:t>
            </a:r>
            <a:endParaRPr sz="2000"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231504-E63B-145B-CA0E-8E1790E4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81" y="819837"/>
            <a:ext cx="341201" cy="3412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4B25781-EE73-3531-F3D9-FEC713B8DE5E}"/>
              </a:ext>
            </a:extLst>
          </p:cNvPr>
          <p:cNvSpPr txBox="1"/>
          <p:nvPr/>
        </p:nvSpPr>
        <p:spPr>
          <a:xfrm>
            <a:off x="4114664" y="879963"/>
            <a:ext cx="490692" cy="2165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01</a:t>
            </a:r>
            <a:endParaRPr sz="9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CB34253-1213-1DD2-925A-343A7D51F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283F0D8-499F-EB8D-0965-C3D18AF4CA3F}"/>
              </a:ext>
            </a:extLst>
          </p:cNvPr>
          <p:cNvSpPr txBox="1"/>
          <p:nvPr/>
        </p:nvSpPr>
        <p:spPr>
          <a:xfrm>
            <a:off x="4640378" y="845317"/>
            <a:ext cx="3595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err="1"/>
              <a:t>gRPC</a:t>
            </a:r>
            <a:r>
              <a:rPr lang="zh-CN" altLang="en-US" sz="1200" dirty="0"/>
              <a:t>：微服务使用</a:t>
            </a:r>
            <a:r>
              <a:rPr lang="en-US" altLang="zh-CN" sz="1200" dirty="0" err="1"/>
              <a:t>gRPC</a:t>
            </a:r>
            <a:r>
              <a:rPr lang="zh-CN" altLang="en-US" sz="1200" dirty="0"/>
              <a:t>调用来实现跨语言相互通信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D19DEA-1605-FAE7-5B39-DE3B7A034AD1}"/>
              </a:ext>
            </a:extLst>
          </p:cNvPr>
          <p:cNvSpPr txBox="1"/>
          <p:nvPr/>
        </p:nvSpPr>
        <p:spPr>
          <a:xfrm>
            <a:off x="4725912" y="1473242"/>
            <a:ext cx="3136249" cy="58925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4277DAD-F398-09F7-E650-192B9462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81" y="1340324"/>
            <a:ext cx="341201" cy="34120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47A8E5F-543D-C9AE-A035-5A7C7000D51D}"/>
              </a:ext>
            </a:extLst>
          </p:cNvPr>
          <p:cNvSpPr txBox="1"/>
          <p:nvPr/>
        </p:nvSpPr>
        <p:spPr>
          <a:xfrm>
            <a:off x="4114664" y="1400450"/>
            <a:ext cx="490692" cy="2165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</a:t>
            </a:r>
            <a:r>
              <a:rPr lang="en-US"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2</a:t>
            </a:r>
            <a:endParaRPr sz="9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F5AFCB-BEFB-1781-E407-489001EE955E}"/>
              </a:ext>
            </a:extLst>
          </p:cNvPr>
          <p:cNvSpPr txBox="1"/>
          <p:nvPr/>
        </p:nvSpPr>
        <p:spPr>
          <a:xfrm>
            <a:off x="4670371" y="1284964"/>
            <a:ext cx="3974317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/>
              <a:t>Istio</a:t>
            </a:r>
            <a:r>
              <a:rPr lang="zh-CN" altLang="en-US" sz="1200" b="1" kern="2500" spc="50" dirty="0">
                <a:solidFill>
                  <a:srgbClr val="000000">
                    <a:alpha val="100000"/>
                  </a:srgbClr>
                </a:solidFill>
                <a:ea typeface="创客贴综艺体常规" panose="02010800040101010101" pitchFamily="1" charset="-122"/>
              </a:rPr>
              <a:t>：</a:t>
            </a:r>
            <a:r>
              <a:rPr lang="zh-CN" altLang="en-US" sz="1200" kern="2500" spc="50" dirty="0">
                <a:solidFill>
                  <a:srgbClr val="000000">
                    <a:alpha val="100000"/>
                  </a:srgbClr>
                </a:solidFill>
                <a:ea typeface="创客贴综艺体常规" panose="02010800040101010101" pitchFamily="1" charset="-122"/>
              </a:rPr>
              <a:t>应用支持在</a:t>
            </a:r>
            <a:r>
              <a:rPr lang="en-US" altLang="zh-CN" sz="1200" dirty="0"/>
              <a:t>Istio</a:t>
            </a:r>
            <a:r>
              <a:rPr lang="zh-CN" altLang="en-US" sz="1200" dirty="0"/>
              <a:t>服务网格上运行，可通过注入 </a:t>
            </a:r>
            <a:r>
              <a:rPr lang="en-US" altLang="zh-CN" sz="1200" dirty="0"/>
              <a:t>Sidecar </a:t>
            </a:r>
            <a:r>
              <a:rPr lang="zh-CN" altLang="en-US" sz="1200" dirty="0"/>
              <a:t>方式接入 </a:t>
            </a:r>
            <a:r>
              <a:rPr lang="en-US" altLang="zh-CN" sz="1200" dirty="0"/>
              <a:t>Istio</a:t>
            </a:r>
            <a:endParaRPr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F41AC0B-DE3E-754B-0E42-456B917B9125}"/>
              </a:ext>
            </a:extLst>
          </p:cNvPr>
          <p:cNvSpPr txBox="1"/>
          <p:nvPr/>
        </p:nvSpPr>
        <p:spPr>
          <a:xfrm>
            <a:off x="4748397" y="1986096"/>
            <a:ext cx="3136249" cy="58925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0A5C7A8-CC66-8CED-37D1-319123F9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81" y="1860453"/>
            <a:ext cx="341201" cy="34120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618DA3E4-F070-BE0F-1EC0-5A649E13D007}"/>
              </a:ext>
            </a:extLst>
          </p:cNvPr>
          <p:cNvSpPr txBox="1"/>
          <p:nvPr/>
        </p:nvSpPr>
        <p:spPr>
          <a:xfrm>
            <a:off x="4114664" y="1920579"/>
            <a:ext cx="490692" cy="2165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</a:t>
            </a:r>
            <a:r>
              <a:rPr lang="en-US"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3</a:t>
            </a:r>
            <a:endParaRPr sz="9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CBE4A1-BEC0-5D49-CABC-F7441CF34C4E}"/>
              </a:ext>
            </a:extLst>
          </p:cNvPr>
          <p:cNvSpPr txBox="1"/>
          <p:nvPr/>
        </p:nvSpPr>
        <p:spPr>
          <a:xfrm>
            <a:off x="4670372" y="1839949"/>
            <a:ext cx="429441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 err="1"/>
              <a:t>OpenCensus</a:t>
            </a:r>
            <a:r>
              <a:rPr lang="zh-CN" altLang="en-US" sz="1200" dirty="0"/>
              <a:t>：多数服务使用</a:t>
            </a:r>
            <a:r>
              <a:rPr lang="en-US" altLang="zh-CN" sz="1200" dirty="0" err="1"/>
              <a:t>OpenCensus</a:t>
            </a:r>
            <a:r>
              <a:rPr lang="en-US" altLang="zh-CN" sz="1200" dirty="0"/>
              <a:t> </a:t>
            </a:r>
            <a:r>
              <a:rPr lang="zh-CN" altLang="en-US" sz="1200" dirty="0"/>
              <a:t>做 </a:t>
            </a:r>
            <a:r>
              <a:rPr lang="en-US" altLang="zh-CN" sz="1200" dirty="0" err="1"/>
              <a:t>gRPC</a:t>
            </a:r>
            <a:r>
              <a:rPr lang="en-US" altLang="zh-CN" sz="1200" dirty="0"/>
              <a:t>/HTTP</a:t>
            </a:r>
            <a:r>
              <a:rPr lang="zh-CN" altLang="en-US" sz="1200" dirty="0"/>
              <a:t>的跟踪检测，可以排查跨服务调用的性能瓶颈、理清调用依赖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7A29D79-4417-027F-610C-91E5BECA69D9}"/>
              </a:ext>
            </a:extLst>
          </p:cNvPr>
          <p:cNvSpPr txBox="1"/>
          <p:nvPr/>
        </p:nvSpPr>
        <p:spPr>
          <a:xfrm>
            <a:off x="4725912" y="2513858"/>
            <a:ext cx="3136249" cy="58925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4E0EACCA-4EBC-2EF2-EE7B-656EC9BC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88" y="2542585"/>
            <a:ext cx="341201" cy="34120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BA8361ED-534E-9377-0CB7-987C8908B950}"/>
              </a:ext>
            </a:extLst>
          </p:cNvPr>
          <p:cNvSpPr txBox="1"/>
          <p:nvPr/>
        </p:nvSpPr>
        <p:spPr>
          <a:xfrm>
            <a:off x="4122871" y="2602711"/>
            <a:ext cx="490692" cy="2165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</a:t>
            </a:r>
            <a:r>
              <a:rPr lang="en-US"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4</a:t>
            </a:r>
            <a:endParaRPr sz="9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4CFC848-711B-E258-3298-065771A9CD80}"/>
              </a:ext>
            </a:extLst>
          </p:cNvPr>
          <p:cNvSpPr txBox="1"/>
          <p:nvPr/>
        </p:nvSpPr>
        <p:spPr>
          <a:xfrm>
            <a:off x="4640378" y="2485321"/>
            <a:ext cx="433177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 err="1"/>
              <a:t>Stackdriver</a:t>
            </a:r>
            <a:r>
              <a:rPr lang="en-US" altLang="zh-CN" sz="1200" b="1" dirty="0"/>
              <a:t> APM</a:t>
            </a:r>
            <a:r>
              <a:rPr lang="zh-CN" altLang="en-US" sz="1200" dirty="0"/>
              <a:t>：服务集成了性能分析、追踪、调试能力 ，搭配 </a:t>
            </a:r>
            <a:r>
              <a:rPr lang="en-US" altLang="zh-CN" sz="1200" dirty="0"/>
              <a:t>Istio </a:t>
            </a:r>
            <a:r>
              <a:rPr lang="zh-CN" altLang="en-US" sz="1200" dirty="0"/>
              <a:t>可实现请求 </a:t>
            </a:r>
            <a:r>
              <a:rPr lang="en-US" altLang="zh-CN" sz="1200" dirty="0"/>
              <a:t>/ </a:t>
            </a:r>
            <a:r>
              <a:rPr lang="zh-CN" altLang="en-US" sz="1200" dirty="0"/>
              <a:t>响应指标采集、上下文拓扑图等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1D952BF-54F7-61B1-4C91-4C1E15558F44}"/>
              </a:ext>
            </a:extLst>
          </p:cNvPr>
          <p:cNvSpPr txBox="1"/>
          <p:nvPr/>
        </p:nvSpPr>
        <p:spPr>
          <a:xfrm>
            <a:off x="4734119" y="2998054"/>
            <a:ext cx="3136249" cy="58925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605084C6-F536-4237-0D1E-BC44B9212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88" y="3189375"/>
            <a:ext cx="341201" cy="341201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BEC5F057-AEA4-94B9-E14B-65A724525820}"/>
              </a:ext>
            </a:extLst>
          </p:cNvPr>
          <p:cNvSpPr txBox="1"/>
          <p:nvPr/>
        </p:nvSpPr>
        <p:spPr>
          <a:xfrm>
            <a:off x="4122871" y="3249501"/>
            <a:ext cx="490692" cy="2165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</a:t>
            </a:r>
            <a:r>
              <a:rPr lang="en-US"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5</a:t>
            </a:r>
            <a:endParaRPr sz="9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CA9ADE2-4AB4-2B43-1F20-268D2FFD2A18}"/>
              </a:ext>
            </a:extLst>
          </p:cNvPr>
          <p:cNvSpPr txBox="1"/>
          <p:nvPr/>
        </p:nvSpPr>
        <p:spPr>
          <a:xfrm>
            <a:off x="4633012" y="3195801"/>
            <a:ext cx="433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/>
              <a:t>Skaffold</a:t>
            </a:r>
            <a:r>
              <a:rPr lang="zh-CN" altLang="en-US" sz="1050" b="1" kern="2500" spc="50" dirty="0">
                <a:solidFill>
                  <a:srgbClr val="000000">
                    <a:alpha val="100000"/>
                  </a:srgbClr>
                </a:solidFill>
                <a:ea typeface="创客贴综艺体常规" panose="02010800040101010101" pitchFamily="1" charset="-122"/>
              </a:rPr>
              <a:t>：</a:t>
            </a:r>
            <a:r>
              <a:rPr lang="zh-CN" altLang="en-US" sz="1200" dirty="0"/>
              <a:t>通过使用</a:t>
            </a:r>
            <a:r>
              <a:rPr lang="en-US" altLang="zh-CN" sz="1200" dirty="0" err="1"/>
              <a:t>Skaffold</a:t>
            </a:r>
            <a:r>
              <a:rPr lang="zh-CN" altLang="en-US" sz="1200" dirty="0"/>
              <a:t>的单个命令将应用程序部署到</a:t>
            </a:r>
            <a:r>
              <a:rPr lang="en-US" altLang="zh-CN" sz="1200" dirty="0"/>
              <a:t>Kubernetes</a:t>
            </a:r>
            <a:endParaRPr lang="zh-CN" altLang="en-US" sz="1200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92C18DB5-5B9F-AE4B-D33A-DF1927E2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95" y="3711618"/>
            <a:ext cx="341201" cy="34120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8DAEBD0D-6BFD-C6F9-01BE-A60F19C3CA8B}"/>
              </a:ext>
            </a:extLst>
          </p:cNvPr>
          <p:cNvSpPr txBox="1"/>
          <p:nvPr/>
        </p:nvSpPr>
        <p:spPr>
          <a:xfrm>
            <a:off x="4131078" y="3771744"/>
            <a:ext cx="490692" cy="2165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</a:t>
            </a:r>
            <a:r>
              <a:rPr lang="en-US" sz="1050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6</a:t>
            </a:r>
            <a:endParaRPr sz="900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8EF8685-98CB-D086-0499-4D67F23FBA1F}"/>
              </a:ext>
            </a:extLst>
          </p:cNvPr>
          <p:cNvSpPr txBox="1"/>
          <p:nvPr/>
        </p:nvSpPr>
        <p:spPr>
          <a:xfrm>
            <a:off x="4641219" y="3718044"/>
            <a:ext cx="4331772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/>
              <a:t>合成负载生成</a:t>
            </a:r>
            <a:r>
              <a:rPr lang="zh-CN" altLang="en-US" sz="1200" dirty="0"/>
              <a:t>：自带后台负载模拟任务，使用</a:t>
            </a:r>
            <a:r>
              <a:rPr lang="en-US" altLang="zh-CN" sz="1200" dirty="0" err="1"/>
              <a:t>loadgenerator</a:t>
            </a:r>
            <a:r>
              <a:rPr lang="en-US" altLang="zh-CN" sz="1200" dirty="0"/>
              <a:t> </a:t>
            </a:r>
            <a:r>
              <a:rPr lang="zh-CN" altLang="en-US" sz="1200" dirty="0"/>
              <a:t>微服务模拟真实用户购物流程</a:t>
            </a:r>
          </a:p>
        </p:txBody>
      </p:sp>
      <p:sp>
        <p:nvSpPr>
          <p:cNvPr id="45" name="AutoShape 2">
            <a:extLst>
              <a:ext uri="{FF2B5EF4-FFF2-40B4-BE49-F238E27FC236}">
                <a16:creationId xmlns:a16="http://schemas.microsoft.com/office/drawing/2014/main" id="{CCE6D9AB-C5E2-AB74-67B4-64C56773F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AutoShape 4">
            <a:extLst>
              <a:ext uri="{FF2B5EF4-FFF2-40B4-BE49-F238E27FC236}">
                <a16:creationId xmlns:a16="http://schemas.microsoft.com/office/drawing/2014/main" id="{D74E37A3-3ABF-3465-5E91-6596CA58D4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AutoShape 6">
            <a:extLst>
              <a:ext uri="{FF2B5EF4-FFF2-40B4-BE49-F238E27FC236}">
                <a16:creationId xmlns:a16="http://schemas.microsoft.com/office/drawing/2014/main" id="{1FE85361-788C-999C-C049-7F08DCAC64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794F918-4CBD-E75A-BDA3-3E6C3073B0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876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1ACBDC6-F0BA-E6E9-9EC8-D47818989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6" y="75581"/>
            <a:ext cx="3078729" cy="2343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>
            <a:extLst>
              <a:ext uri="{FF2B5EF4-FFF2-40B4-BE49-F238E27FC236}">
                <a16:creationId xmlns:a16="http://schemas.microsoft.com/office/drawing/2014/main" id="{95142A96-3441-9669-717D-D84FF5DC41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028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42AF161E-C0DD-2834-BE8F-C39BD5C4B5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9807" y="29394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07FD3B-49D7-8D33-B253-7AC291D19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4" y="2571750"/>
            <a:ext cx="3081522" cy="2345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72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/>
        </p:blipFill>
        <p:spPr>
          <a:xfrm>
            <a:off x="0" y="0"/>
            <a:ext cx="9144000" cy="28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28183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348230" y="164713"/>
            <a:ext cx="2194224" cy="2192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879631" y="2616811"/>
            <a:ext cx="2928836" cy="665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6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项目测试展示</a:t>
            </a:r>
            <a:endParaRPr sz="3106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5121" y="401636"/>
            <a:ext cx="1577856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3004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</a:p>
          <a:p>
            <a:pPr algn="ctr">
              <a:lnSpc>
                <a:spcPct val="97500"/>
              </a:lnSpc>
            </a:pPr>
            <a:r>
              <a:rPr sz="3004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PART02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3188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269" kern="1000" spc="2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READ MORE&gt;&gt;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1F69C08-F64F-478D-CB3C-B152AAE0C7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AB028-68D2-36C8-8844-B7D03BA9A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CF2AD3-7A0E-9009-CB47-BC0A83B4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270802" y="278043"/>
            <a:ext cx="487143" cy="4867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2F45B8-EA8A-23B1-837B-58347DFE0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315317" y="322352"/>
            <a:ext cx="398112" cy="3981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9C6E1A1-C440-E20E-F4B1-FDA9EE952893}"/>
              </a:ext>
            </a:extLst>
          </p:cNvPr>
          <p:cNvSpPr txBox="1"/>
          <p:nvPr/>
        </p:nvSpPr>
        <p:spPr>
          <a:xfrm>
            <a:off x="291073" y="402994"/>
            <a:ext cx="446600" cy="23682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499"/>
              </a:lnSpc>
            </a:pPr>
            <a:r>
              <a:rPr sz="1657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</a:t>
            </a:r>
            <a:r>
              <a:rPr lang="en-US" sz="1657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2</a:t>
            </a:r>
            <a:endParaRPr sz="1657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0E42AC-D8A5-4518-671F-F035800A5A64}"/>
              </a:ext>
            </a:extLst>
          </p:cNvPr>
          <p:cNvSpPr txBox="1"/>
          <p:nvPr/>
        </p:nvSpPr>
        <p:spPr>
          <a:xfrm>
            <a:off x="619439" y="3101763"/>
            <a:ext cx="3102836" cy="78567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8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部分代码展示</a:t>
            </a: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CC3916-AE6F-A039-1748-F0CB97ADC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E6A3094-4D96-24EC-0328-F119FA9FAC1D}"/>
              </a:ext>
            </a:extLst>
          </p:cNvPr>
          <p:cNvSpPr txBox="1"/>
          <p:nvPr/>
        </p:nvSpPr>
        <p:spPr>
          <a:xfrm>
            <a:off x="910688" y="256084"/>
            <a:ext cx="3372553" cy="391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827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项目测试展示</a:t>
            </a:r>
            <a:r>
              <a:rPr lang="en-US" altLang="zh-CN" sz="1827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-Selenium</a:t>
            </a:r>
            <a:endParaRPr sz="1827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3727AC4-7C35-4F72-81CF-E09E047FD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73" y="818517"/>
            <a:ext cx="2878221" cy="2536545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963E0D5B-656E-121F-691A-0781295A4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824" y="1025036"/>
            <a:ext cx="4458001" cy="234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模拟手机屏幕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：测试网站在移动设备上的布局和交互是否正常</a:t>
            </a:r>
            <a:r>
              <a:rPr lang="zh-CN" altLang="en-US" sz="1100" dirty="0">
                <a:solidFill>
                  <a:srgbClr val="000000"/>
                </a:solidFill>
                <a:latin typeface="Arial Unicode MS"/>
                <a:ea typeface="Menlo"/>
              </a:rPr>
              <a:t>，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确认元素在小屏幕上能正确显示和操作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Menlo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sz="1100" b="1" dirty="0">
                <a:solidFill>
                  <a:srgbClr val="000000"/>
                </a:solidFill>
                <a:latin typeface="Arial Unicode MS"/>
                <a:ea typeface="Menlo"/>
              </a:rPr>
              <a:t>模拟网络延迟</a:t>
            </a:r>
            <a:r>
              <a:rPr lang="zh-CN" altLang="en-US" sz="1100" dirty="0">
                <a:solidFill>
                  <a:srgbClr val="000000"/>
                </a:solidFill>
                <a:latin typeface="Arial Unicode MS"/>
                <a:ea typeface="Menlo"/>
              </a:rPr>
              <a:t>：通过 </a:t>
            </a:r>
            <a:r>
              <a:rPr lang="en-US" altLang="zh-CN" sz="1100" dirty="0">
                <a:solidFill>
                  <a:srgbClr val="000000"/>
                </a:solidFill>
                <a:latin typeface="Arial Unicode MS"/>
                <a:ea typeface="Menlo"/>
              </a:rPr>
              <a:t>CDP</a:t>
            </a:r>
            <a:r>
              <a:rPr lang="zh-CN" altLang="en-US" sz="1100" dirty="0">
                <a:solidFill>
                  <a:srgbClr val="000000"/>
                </a:solidFill>
                <a:latin typeface="Arial Unicode MS"/>
                <a:ea typeface="Menlo"/>
              </a:rPr>
              <a:t>设置 </a:t>
            </a:r>
            <a:r>
              <a:rPr lang="en-US" altLang="zh-CN" sz="1100" dirty="0">
                <a:solidFill>
                  <a:srgbClr val="000000"/>
                </a:solidFill>
                <a:latin typeface="Arial Unicode MS"/>
                <a:ea typeface="Menlo"/>
              </a:rPr>
              <a:t>3000ms </a:t>
            </a:r>
            <a:r>
              <a:rPr lang="zh-CN" altLang="en-US" sz="1100" dirty="0">
                <a:solidFill>
                  <a:srgbClr val="000000"/>
                </a:solidFill>
                <a:latin typeface="Arial Unicode MS"/>
                <a:ea typeface="Menlo"/>
              </a:rPr>
              <a:t>延迟和 </a:t>
            </a:r>
            <a:r>
              <a:rPr lang="en-US" altLang="zh-CN" sz="1100" dirty="0">
                <a:solidFill>
                  <a:srgbClr val="000000"/>
                </a:solidFill>
                <a:latin typeface="Arial Unicode MS"/>
                <a:ea typeface="Menlo"/>
              </a:rPr>
              <a:t>50kbps </a:t>
            </a:r>
            <a:r>
              <a:rPr lang="zh-CN" altLang="en-US" sz="1100" dirty="0">
                <a:solidFill>
                  <a:srgbClr val="000000"/>
                </a:solidFill>
                <a:latin typeface="Arial Unicode MS"/>
                <a:ea typeface="Menlo"/>
              </a:rPr>
              <a:t>吞吐量，测试网站在弱网环境下的加载性能和用户体验。</a:t>
            </a:r>
            <a:endParaRPr lang="en-US" altLang="zh-CN" sz="1100" dirty="0">
              <a:solidFill>
                <a:srgbClr val="000000"/>
              </a:solidFill>
              <a:latin typeface="Arial Unicode MS"/>
              <a:ea typeface="Menlo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核心功能测试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：测试商品浏览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-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购物车管理</a:t>
            </a: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-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结账流程是否出现异常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Menlo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sz="1100" b="1" dirty="0">
                <a:solidFill>
                  <a:srgbClr val="000000"/>
                </a:solidFill>
                <a:latin typeface="Arial Unicode MS"/>
                <a:ea typeface="Menlo"/>
              </a:rPr>
              <a:t>异常处理</a:t>
            </a:r>
            <a:r>
              <a:rPr lang="zh-CN" altLang="en-US" sz="1100" dirty="0">
                <a:solidFill>
                  <a:srgbClr val="000000"/>
                </a:solidFill>
                <a:latin typeface="Arial Unicode MS"/>
                <a:ea typeface="Menlo"/>
              </a:rPr>
              <a:t>：记录测试过程中的异常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Menl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3CEC56C-17FC-82AA-2D23-6E13F74C3007}"/>
              </a:ext>
            </a:extLst>
          </p:cNvPr>
          <p:cNvSpPr txBox="1"/>
          <p:nvPr/>
        </p:nvSpPr>
        <p:spPr>
          <a:xfrm>
            <a:off x="3831757" y="694034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zh-CN" altLang="en-US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测试内容</a:t>
            </a:r>
            <a:endParaRPr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F41105-8DA5-9D02-890A-0F6FA63DEAE4}"/>
              </a:ext>
            </a:extLst>
          </p:cNvPr>
          <p:cNvSpPr txBox="1"/>
          <p:nvPr/>
        </p:nvSpPr>
        <p:spPr>
          <a:xfrm>
            <a:off x="619439" y="4357822"/>
            <a:ext cx="3102836" cy="78567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8" kern="8000" spc="160" dirty="0">
                <a:solidFill>
                  <a:srgbClr val="00000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测试结果</a:t>
            </a: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99AFAB3-D051-7D6D-ECEF-FD0C66038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673" y="3623107"/>
            <a:ext cx="2878221" cy="103526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EBB6A04-DA84-77F4-CEB9-8C36047CD6A7}"/>
              </a:ext>
            </a:extLst>
          </p:cNvPr>
          <p:cNvSpPr txBox="1"/>
          <p:nvPr/>
        </p:nvSpPr>
        <p:spPr>
          <a:xfrm>
            <a:off x="3840509" y="3417515"/>
            <a:ext cx="2356356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zh-CN" altLang="en-US" b="1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测试结果</a:t>
            </a:r>
            <a:endParaRPr b="1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09167A34-F711-7BAD-E1EF-FE4FB01F6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638" y="3745558"/>
            <a:ext cx="4458001" cy="107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购物的核心路径能完整执行，页面跳转、按钮交互、购物车数据管理功能是有效的。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网络延迟模拟开启成功且流程未中断，说明系统在弱网环境下，基础功能仍可执行 ，具备一定弱网容错性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72243BFC-9A77-D2D0-393E-8869C1B780E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5000"/>
          </a:blip>
          <a:stretch>
            <a:fillRect/>
          </a:stretch>
        </p:blipFill>
        <p:spPr>
          <a:xfrm>
            <a:off x="-4616" y="0"/>
            <a:ext cx="129557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16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7B1D1-A642-48AD-E2B6-ECA47B06D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B2A92E2A-1EAF-9143-0637-65848F4DBE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-4617" y="0"/>
            <a:ext cx="5396423" cy="5143499"/>
          </a:xfrm>
          <a:prstGeom prst="rect">
            <a:avLst/>
          </a:prstGeom>
          <a:effectLst>
            <a:softEdge rad="495300"/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115AAFE-6013-F983-E416-10EF32ECA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270802" y="278043"/>
            <a:ext cx="487143" cy="4867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20BF37-3DAA-3478-962C-CE9662F6D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15317" y="322352"/>
            <a:ext cx="398112" cy="3981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7BACBE5-5E18-213F-565A-058815111E85}"/>
              </a:ext>
            </a:extLst>
          </p:cNvPr>
          <p:cNvSpPr txBox="1"/>
          <p:nvPr/>
        </p:nvSpPr>
        <p:spPr>
          <a:xfrm>
            <a:off x="910689" y="256084"/>
            <a:ext cx="2819100" cy="391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zh-CN" altLang="en-US" sz="1827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项目测试展示</a:t>
            </a:r>
            <a:r>
              <a:rPr lang="en-US" altLang="zh-CN" sz="1827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-JMeter</a:t>
            </a:r>
            <a:endParaRPr sz="1827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DCBC0C-EB39-228E-4538-18DD257B2D1D}"/>
              </a:ext>
            </a:extLst>
          </p:cNvPr>
          <p:cNvSpPr txBox="1"/>
          <p:nvPr/>
        </p:nvSpPr>
        <p:spPr>
          <a:xfrm>
            <a:off x="304124" y="402994"/>
            <a:ext cx="491757" cy="23682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499"/>
              </a:lnSpc>
            </a:pPr>
            <a:r>
              <a:rPr sz="1657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0</a:t>
            </a:r>
            <a:r>
              <a:rPr lang="en-US" sz="1657" kern="1000" spc="20" dirty="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2</a:t>
            </a:r>
            <a:endParaRPr sz="1657" kern="1000" spc="20" dirty="0">
              <a:solidFill>
                <a:srgbClr val="FFFFFF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E6F6EC-184E-7F13-787B-9951E8669F32}"/>
              </a:ext>
            </a:extLst>
          </p:cNvPr>
          <p:cNvSpPr txBox="1"/>
          <p:nvPr/>
        </p:nvSpPr>
        <p:spPr>
          <a:xfrm>
            <a:off x="5853336" y="609541"/>
            <a:ext cx="2348408" cy="78567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BA881E-BB60-CB9F-E9D6-469EAA2FD580}"/>
              </a:ext>
            </a:extLst>
          </p:cNvPr>
          <p:cNvSpPr txBox="1"/>
          <p:nvPr/>
        </p:nvSpPr>
        <p:spPr>
          <a:xfrm>
            <a:off x="5523442" y="279418"/>
            <a:ext cx="1289505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1.</a:t>
            </a: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性能表现</a:t>
            </a:r>
            <a:endParaRPr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C7CFD1-ECD9-2E35-B896-E86D1F774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75" y="0"/>
            <a:ext cx="1672225" cy="52902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998969-5314-707E-2424-CC5909696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103" y="899254"/>
            <a:ext cx="5101389" cy="829927"/>
          </a:xfrm>
          <a:prstGeom prst="rect">
            <a:avLst/>
          </a:prstGeom>
        </p:spPr>
      </p:pic>
      <p:sp>
        <p:nvSpPr>
          <p:cNvPr id="23" name="Rectangle 2">
            <a:extLst>
              <a:ext uri="{FF2B5EF4-FFF2-40B4-BE49-F238E27FC236}">
                <a16:creationId xmlns:a16="http://schemas.microsoft.com/office/drawing/2014/main" id="{34E90E30-4F37-5F24-F635-20024B0B3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446" y="603820"/>
            <a:ext cx="3441497" cy="183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Requests Summary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ter"/>
              </a:rPr>
              <a:t> 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ter"/>
              </a:rPr>
              <a:t>里所有请求 100% </a:t>
            </a: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ter"/>
              </a:rPr>
              <a:t>通过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ter"/>
              </a:rPr>
              <a:t>，说明系统在当前测试场景下，功能层面能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ter"/>
              </a:rPr>
              <a:t>稳定响应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ter"/>
              </a:rPr>
              <a:t>，没有报错或超时终止的情况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100" dirty="0"/>
              <a:t>吞吐量达到</a:t>
            </a:r>
            <a:r>
              <a:rPr lang="en-US" altLang="zh-CN" sz="1100" dirty="0"/>
              <a:t>58.86/s</a:t>
            </a:r>
            <a:r>
              <a:rPr lang="zh-CN" altLang="en-US" sz="1100" dirty="0"/>
              <a:t>，各业务也有稳定吞吐量输出，说明系统</a:t>
            </a:r>
            <a:r>
              <a:rPr lang="zh-CN" altLang="en-US" sz="1100" b="1" dirty="0"/>
              <a:t>能承载一定并发</a:t>
            </a:r>
            <a:endParaRPr lang="en-US" altLang="zh-CN" sz="1100" b="1" dirty="0"/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高并发下，系统处理延迟不稳定 ，可能存在资源竞争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3BEB1B1-F34E-A73D-CD5C-0908DC714342}"/>
              </a:ext>
            </a:extLst>
          </p:cNvPr>
          <p:cNvSpPr txBox="1"/>
          <p:nvPr/>
        </p:nvSpPr>
        <p:spPr>
          <a:xfrm>
            <a:off x="5871344" y="2850919"/>
            <a:ext cx="2348408" cy="78567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0EAEC7-7D63-526B-0C92-7B044C872CFD}"/>
              </a:ext>
            </a:extLst>
          </p:cNvPr>
          <p:cNvSpPr txBox="1"/>
          <p:nvPr/>
        </p:nvSpPr>
        <p:spPr>
          <a:xfrm>
            <a:off x="5541450" y="2437125"/>
            <a:ext cx="1289505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2</a:t>
            </a:r>
            <a:r>
              <a:rPr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.</a:t>
            </a: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响应时间</a:t>
            </a:r>
            <a:endParaRPr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A44B48AE-A1A5-4E79-D50B-664CE15E5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445" y="2718241"/>
            <a:ext cx="3340843" cy="133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所有业务响应时间随测试推进而上升，说明系统在持续运行下处理延迟在增加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Menl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100" dirty="0"/>
              <a:t>高百分位（</a:t>
            </a:r>
            <a:r>
              <a:rPr lang="en-US" altLang="zh-CN" sz="1100" dirty="0"/>
              <a:t>90+</a:t>
            </a:r>
            <a:r>
              <a:rPr lang="zh-CN" altLang="en-US" sz="1100" dirty="0"/>
              <a:t>）曲线斜率大，说明</a:t>
            </a:r>
            <a:r>
              <a:rPr lang="zh-CN" altLang="en-US" sz="1100" b="1" dirty="0"/>
              <a:t>长尾请求</a:t>
            </a:r>
            <a:r>
              <a:rPr lang="zh-CN" altLang="en-US" sz="1100" dirty="0"/>
              <a:t>延迟明显。同时线程数上升后，响应时间波动大、峰值高，说明</a:t>
            </a:r>
            <a:r>
              <a:rPr lang="zh-CN" altLang="en-US" sz="1100" b="1" dirty="0"/>
              <a:t>高并发</a:t>
            </a:r>
            <a:r>
              <a:rPr lang="zh-CN" altLang="en-US" sz="1100" dirty="0"/>
              <a:t>下资源竞争加剧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DBB6B9-C207-6B96-A32B-C4B705F5275F}"/>
              </a:ext>
            </a:extLst>
          </p:cNvPr>
          <p:cNvSpPr txBox="1"/>
          <p:nvPr/>
        </p:nvSpPr>
        <p:spPr>
          <a:xfrm>
            <a:off x="5871344" y="4433843"/>
            <a:ext cx="2348408" cy="78567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0000"/>
              </a:lnSpc>
            </a:pPr>
            <a:endParaRPr sz="808" kern="8000" spc="160" dirty="0">
              <a:solidFill>
                <a:srgbClr val="00000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5AFBB12-5810-4F27-CD4C-EB66EAB7A5BB}"/>
              </a:ext>
            </a:extLst>
          </p:cNvPr>
          <p:cNvSpPr txBox="1"/>
          <p:nvPr/>
        </p:nvSpPr>
        <p:spPr>
          <a:xfrm>
            <a:off x="5541450" y="4103720"/>
            <a:ext cx="1289505" cy="28735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35000"/>
              </a:lnSpc>
            </a:pPr>
            <a:r>
              <a:rPr 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3</a:t>
            </a:r>
            <a:r>
              <a:rPr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.</a:t>
            </a:r>
            <a:r>
              <a:rPr lang="zh-CN" altLang="en-US" sz="1340" b="1" kern="2500" spc="50" dirty="0">
                <a:solidFill>
                  <a:srgbClr val="000000">
                    <a:alpha val="100000"/>
                  </a:srgbClr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稳定性</a:t>
            </a:r>
            <a:endParaRPr sz="1340" b="1" kern="2500" spc="50" dirty="0">
              <a:solidFill>
                <a:srgbClr val="000000">
                  <a:alpha val="100000"/>
                </a:srgbClr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B4D92F1F-7E91-D35E-E48E-CF546A03A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1450" y="4396795"/>
            <a:ext cx="3331838" cy="822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Menlo"/>
              </a:rPr>
              <a:t>无请求失败，短期运行时系统没出现崩溃、服务中断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Menlo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2B35075-D12C-2C74-1673-B2A4277A3FA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0474" r="20060"/>
          <a:stretch>
            <a:fillRect/>
          </a:stretch>
        </p:blipFill>
        <p:spPr>
          <a:xfrm>
            <a:off x="2818465" y="1900012"/>
            <a:ext cx="2275409" cy="1262194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34E9F6A-33A2-660A-74FA-828C8CED5128}"/>
              </a:ext>
            </a:extLst>
          </p:cNvPr>
          <p:cNvSpPr txBox="1"/>
          <p:nvPr/>
        </p:nvSpPr>
        <p:spPr>
          <a:xfrm>
            <a:off x="3211164" y="3190764"/>
            <a:ext cx="1554682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zh-CN" altLang="en-US" sz="1000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系统处理延迟</a:t>
            </a:r>
            <a:r>
              <a:rPr lang="en-US" altLang="zh-CN" sz="1000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-</a:t>
            </a:r>
            <a:r>
              <a:rPr lang="zh-CN" altLang="en-US" sz="1000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并发数量</a:t>
            </a:r>
            <a:endParaRPr sz="1000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46583E7-1B0F-487C-55CD-A2ABA4E34C9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7614" r="20292"/>
          <a:stretch>
            <a:fillRect/>
          </a:stretch>
        </p:blipFill>
        <p:spPr>
          <a:xfrm>
            <a:off x="2818465" y="3429289"/>
            <a:ext cx="2136923" cy="126219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3A6C83B9-DF50-059B-0363-A4C52DAB5EC6}"/>
              </a:ext>
            </a:extLst>
          </p:cNvPr>
          <p:cNvSpPr txBox="1"/>
          <p:nvPr/>
        </p:nvSpPr>
        <p:spPr>
          <a:xfrm>
            <a:off x="3313025" y="4777698"/>
            <a:ext cx="1554682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zh-CN" altLang="en-US" sz="1000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响应时间百分位分布</a:t>
            </a:r>
            <a:endParaRPr sz="1000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49E05227-9B8B-4C2B-2447-3E7700CC8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826" y="1846060"/>
            <a:ext cx="2245308" cy="1349472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84E761A7-F333-2991-8FF0-06BE809D2254}"/>
              </a:ext>
            </a:extLst>
          </p:cNvPr>
          <p:cNvSpPr txBox="1"/>
          <p:nvPr/>
        </p:nvSpPr>
        <p:spPr>
          <a:xfrm>
            <a:off x="858690" y="3190764"/>
            <a:ext cx="1554682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zh-CN" altLang="en-US" sz="1000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一段时间内的响应时间</a:t>
            </a:r>
            <a:endParaRPr sz="1000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42D8BD8-048B-F4E9-CBB3-AA0B1D344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358" y="3435950"/>
            <a:ext cx="2136924" cy="1255533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B9E2531E-CBF1-5B9F-CA66-3F3BEE28D943}"/>
              </a:ext>
            </a:extLst>
          </p:cNvPr>
          <p:cNvSpPr txBox="1"/>
          <p:nvPr/>
        </p:nvSpPr>
        <p:spPr>
          <a:xfrm>
            <a:off x="1019524" y="4745044"/>
            <a:ext cx="1554682" cy="2847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97500"/>
              </a:lnSpc>
            </a:pPr>
            <a:r>
              <a:rPr lang="zh-CN" altLang="en-US" sz="1000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响应时间</a:t>
            </a:r>
            <a:r>
              <a:rPr lang="en-US" altLang="zh-CN" sz="1000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-</a:t>
            </a:r>
            <a:r>
              <a:rPr lang="zh-CN" altLang="en-US" sz="1000" kern="1000" spc="20" dirty="0">
                <a:solidFill>
                  <a:srgbClr val="7E0C6E"/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线程</a:t>
            </a:r>
            <a:endParaRPr sz="1000" kern="1000" spc="20" dirty="0">
              <a:solidFill>
                <a:srgbClr val="7E0C6E"/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53D9799-201D-C70F-490D-370CDCFE69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-4616" y="0"/>
            <a:ext cx="129557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5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9"/>
          <a:stretch/>
        </p:blipFill>
        <p:spPr>
          <a:xfrm>
            <a:off x="0" y="0"/>
            <a:ext cx="9144000" cy="2801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9144000" cy="28183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3592371" y="394931"/>
            <a:ext cx="1705943" cy="1711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325830" y="154728"/>
            <a:ext cx="2194224" cy="2192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031" y="1951919"/>
            <a:ext cx="6129279" cy="255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81948" y="2721860"/>
            <a:ext cx="3924202" cy="6656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35000"/>
              </a:lnSpc>
            </a:pPr>
            <a:r>
              <a:rPr lang="zh-CN" altLang="en-US" sz="3106" b="1" kern="2500" spc="50" dirty="0">
                <a:solidFill>
                  <a:srgbClr val="7E0C6E"/>
                </a:solidFill>
                <a:latin typeface="创客贴综艺体常规" panose="02010800040101010101" pitchFamily="1" charset="-122"/>
                <a:ea typeface="创客贴综艺体常规" panose="02010800040101010101" pitchFamily="1" charset="-122"/>
              </a:rPr>
              <a:t>故障注入与监控</a:t>
            </a:r>
            <a:endParaRPr sz="3106" b="1" kern="2500" spc="50" dirty="0">
              <a:solidFill>
                <a:srgbClr val="7E0C6E"/>
              </a:solidFill>
              <a:latin typeface="创客贴综艺体常规" panose="02010800040101010101" pitchFamily="1" charset="-122"/>
              <a:ea typeface="创客贴综艺体常规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55121" y="401636"/>
            <a:ext cx="1577856" cy="128774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3004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​</a:t>
            </a:r>
          </a:p>
          <a:p>
            <a:pPr algn="ctr">
              <a:lnSpc>
                <a:spcPct val="97500"/>
              </a:lnSpc>
            </a:pPr>
            <a:r>
              <a:rPr sz="3004" kern="1000" spc="20">
                <a:solidFill>
                  <a:srgbClr val="FFFFFF">
                    <a:alpha val="100000"/>
                  </a:srgbClr>
                </a:solidFill>
                <a:latin typeface="Monoton" panose="02010800040101010101" pitchFamily="1" charset="-122"/>
                <a:ea typeface="Monoton" panose="02010800040101010101" pitchFamily="1" charset="-122"/>
              </a:rPr>
              <a:t>PART03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>
            <a:off x="3379457" y="4127774"/>
            <a:ext cx="1947395" cy="4851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31886" y="4279637"/>
            <a:ext cx="1438282" cy="18141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97500"/>
              </a:lnSpc>
            </a:pPr>
            <a:r>
              <a:rPr sz="1269" kern="1000" spc="20">
                <a:solidFill>
                  <a:srgbClr val="FFFFFF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READ MORE&gt;&gt;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53099B6-393D-B7AB-5945-5DDCE1DD6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27" y="0"/>
            <a:ext cx="1641473" cy="63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918</Words>
  <Application>Microsoft Office PowerPoint</Application>
  <DocSecurity>0</DocSecurity>
  <PresentationFormat>全屏显示(16:9)</PresentationFormat>
  <Paragraphs>123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 Unicode MS</vt:lpstr>
      <vt:lpstr>Inter</vt:lpstr>
      <vt:lpstr>Maven Pro Bold</vt:lpstr>
      <vt:lpstr>Monoton</vt:lpstr>
      <vt:lpstr>Noto Sans S Chinese Medium</vt:lpstr>
      <vt:lpstr>创客贴综艺体常规</vt:lpstr>
      <vt:lpstr>等线</vt:lpstr>
      <vt:lpstr>Arial</vt:lpstr>
      <vt:lpstr>Times New Roman</vt:lpstr>
      <vt:lpstr>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雨佳 陈</cp:lastModifiedBy>
  <cp:revision>18</cp:revision>
  <dcterms:modified xsi:type="dcterms:W3CDTF">2025-06-08T12:32:55Z</dcterms:modified>
</cp:coreProperties>
</file>